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4988508\Documents\Gr&#225;fico_Pesquis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Difusão de Diabetes por Faixa Etária</a:t>
            </a:r>
          </a:p>
        </c:rich>
      </c:tx>
      <c:layout>
        <c:manualLayout>
          <c:xMode val="edge"/>
          <c:yMode val="edge"/>
          <c:x val="0.25640564160249202"/>
          <c:y val="3.74006490043328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[1]Planilha3!$C$3</c:f>
              <c:strCache>
                <c:ptCount val="1"/>
              </c:strCache>
            </c:strRef>
          </c:tx>
          <c:spPr>
            <a:solidFill>
              <a:srgbClr val="009E75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9E75"/>
              </a:solidFill>
              <a:ln w="9525" cap="flat" cmpd="sng" algn="ctr">
                <a:solidFill>
                  <a:srgbClr val="009E75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5A-4024-BEC9-185C20A8BB9B}"/>
              </c:ext>
            </c:extLst>
          </c:dPt>
          <c:dLbls>
            <c:dLbl>
              <c:idx val="0"/>
              <c:layout>
                <c:manualLayout>
                  <c:x val="-3.35771456914813E-17"/>
                  <c:y val="-9.4753219032632108E-3"/>
                </c:manualLayout>
              </c:layout>
              <c:tx>
                <c:rich>
                  <a:bodyPr/>
                  <a:lstStyle/>
                  <a:p>
                    <a:fld id="{B71F65A8-921A-4435-BD59-CA15C9386635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35A-4024-BEC9-185C20A8BB9B}"/>
                </c:ext>
              </c:extLst>
            </c:dLbl>
            <c:dLbl>
              <c:idx val="1"/>
              <c:layout>
                <c:manualLayout>
                  <c:x val="0"/>
                  <c:y val="-3.1873009777473398E-3"/>
                </c:manualLayout>
              </c:layout>
              <c:tx>
                <c:rich>
                  <a:bodyPr/>
                  <a:lstStyle/>
                  <a:p>
                    <a:fld id="{03BE8209-53A3-4FAC-A956-EB7F58E10EAA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35A-4024-BEC9-185C20A8BB9B}"/>
                </c:ext>
              </c:extLst>
            </c:dLbl>
            <c:dLbl>
              <c:idx val="2"/>
              <c:layout>
                <c:manualLayout>
                  <c:x val="-3.6630036630037302E-3"/>
                  <c:y val="-5.5953726856875962E-5"/>
                </c:manualLayout>
              </c:layout>
              <c:tx>
                <c:rich>
                  <a:bodyPr/>
                  <a:lstStyle/>
                  <a:p>
                    <a:fld id="{BE38FDF9-C231-4D1A-BF44-A414A00304FC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35A-4024-BEC9-185C20A8BB9B}"/>
                </c:ext>
              </c:extLst>
            </c:dLbl>
            <c:dLbl>
              <c:idx val="3"/>
              <c:layout>
                <c:manualLayout>
                  <c:x val="0"/>
                  <c:y val="-3.7960186272902323E-3"/>
                </c:manualLayout>
              </c:layout>
              <c:tx>
                <c:rich>
                  <a:bodyPr/>
                  <a:lstStyle/>
                  <a:p>
                    <a:fld id="{C355E091-97E2-46EF-B4AF-7EEB64AD0E0D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35A-4024-BEC9-185C20A8BB9B}"/>
                </c:ext>
              </c:extLst>
            </c:dLbl>
            <c:dLbl>
              <c:idx val="4"/>
              <c:layout>
                <c:manualLayout>
                  <c:x val="-1.343085827659252E-16"/>
                  <c:y val="-3.7960186272902323E-3"/>
                </c:manualLayout>
              </c:layout>
              <c:tx>
                <c:rich>
                  <a:bodyPr/>
                  <a:lstStyle/>
                  <a:p>
                    <a:fld id="{B0100615-EEAC-412E-898F-82CAE2C39DB4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35A-4024-BEC9-185C20A8BB9B}"/>
                </c:ext>
              </c:extLst>
            </c:dLbl>
            <c:dLbl>
              <c:idx val="5"/>
              <c:layout>
                <c:manualLayout>
                  <c:x val="-1.8315018315019657E-3"/>
                  <c:y val="1.4904305874876242E-2"/>
                </c:manualLayout>
              </c:layout>
              <c:tx>
                <c:rich>
                  <a:bodyPr/>
                  <a:lstStyle/>
                  <a:p>
                    <a:fld id="{2FDC447C-90F9-47DF-8481-95F0C89C6BD9}" type="VALUE">
                      <a:rPr lang="en-US" b="1">
                        <a:solidFill>
                          <a:sysClr val="windowText" lastClr="00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35A-4024-BEC9-185C20A8BB9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[1]Planilha3!$B$4:$B$9</c:f>
              <c:strCache>
                <c:ptCount val="6"/>
                <c:pt idx="0">
                  <c:v>18 à 24 Anos</c:v>
                </c:pt>
                <c:pt idx="1">
                  <c:v>25 à 34 Anos</c:v>
                </c:pt>
                <c:pt idx="2">
                  <c:v>35 à 44 Anos</c:v>
                </c:pt>
                <c:pt idx="3">
                  <c:v>45 à 54 Anos</c:v>
                </c:pt>
                <c:pt idx="4">
                  <c:v>55 à 64 Anos</c:v>
                </c:pt>
                <c:pt idx="5">
                  <c:v>65 Anos ou +</c:v>
                </c:pt>
              </c:strCache>
            </c:strRef>
          </c:cat>
          <c:val>
            <c:numRef>
              <c:f>[1]Planilha3!$C$4:$C$9</c:f>
              <c:numCache>
                <c:formatCode>General</c:formatCode>
                <c:ptCount val="6"/>
                <c:pt idx="0">
                  <c:v>9.0000000000000011E-3</c:v>
                </c:pt>
                <c:pt idx="1">
                  <c:v>0.02</c:v>
                </c:pt>
                <c:pt idx="2">
                  <c:v>5.2000000000000005E-2</c:v>
                </c:pt>
                <c:pt idx="3">
                  <c:v>0.11</c:v>
                </c:pt>
                <c:pt idx="4">
                  <c:v>0.19600000000000001</c:v>
                </c:pt>
                <c:pt idx="5">
                  <c:v>0.27200000000000002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5A-4024-BEC9-185C20A8BB9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52343135"/>
        <c:axId val="1728568047"/>
      </c:barChart>
      <c:catAx>
        <c:axId val="15523431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Faixa Etária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28568047"/>
        <c:crosses val="autoZero"/>
        <c:auto val="1"/>
        <c:lblAlgn val="ctr"/>
        <c:lblOffset val="100"/>
        <c:noMultiLvlLbl val="0"/>
      </c:catAx>
      <c:valAx>
        <c:axId val="1728568047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Percentual acometido pela doença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0.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52343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EAA0A-E33D-4BF6-8006-F36E9DCCA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2B85F0-B4AA-4192-8D56-2C5BED12A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525643-7D89-4386-ABE3-28DF0DA6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1FFB1C-94B6-4A2B-893E-CFB69B28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7A557D-519A-4E2F-AE21-4682FB34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05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BAF56-F280-4DFD-A1A3-A2B8A2E44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B8B980-7A67-4459-9D42-5158FF5C4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249CAF-F904-40A5-932F-1B83EAC5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299B09-AE2D-4B2D-878A-B427C6AF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B35EA6-2B30-4D1C-B19E-9D63E9C5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42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C070D8-ED2C-4F9B-8787-324FB0F99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4202F2-D627-49A5-A600-9F4E99574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AD78AC-AF93-4033-9BC0-97934F21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504028-CE5C-42A3-AC17-6C758240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C9E96B-0C5B-45EA-B348-C66A9502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73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941C9-C4F6-4BF1-B1E9-2948BF9E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9A562E-52F4-445F-8242-1E254C752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213CBF-E2DF-4D12-8044-FF0B08A6B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1BF003-8854-4DF5-A7DC-CB8417F6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802BE3-6F51-472A-A610-36E7345E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85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C72B9-354F-430F-869B-46BCC2DF2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D34A57-9564-4007-B63C-225F68B96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01D78E-61EC-4ECA-AB31-2AEE592C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563641-3245-4DD5-96FE-33EED62A1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1D6BE9-FDA5-4042-8DC1-945CE1EA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81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EF0F-BAC0-4065-9A2C-3850E233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13398F-2D5C-497F-8D03-507171C86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E41236-83E7-4B3A-A9AB-3E09EAD06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8608D7-5927-43D0-B9F0-D2EB3E8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81E407-A1BA-4044-B8D5-B3CCD63B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3480CB-DDA2-4F50-86BD-5A54A7D3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80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6FC7E-A7B3-474F-9281-55279745A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97AC10-FD0D-4E07-9B3F-A3D05456C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F166CF-4706-4EA2-B795-00BD73D91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B78C6DE-C507-49D2-937E-B14D3D59F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1DBB69-DC3C-4DF8-9BED-E252010B2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A08D2AB-1984-47D1-AF76-3A44AB8E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337ED5B-C1CD-4DAE-8DD2-D9C31B71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A8E1151-73A5-403B-9B42-76D4E73C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24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ADABBE-CCFB-46D0-8F6E-7F7ADA28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D6CED3B-4863-4765-B9EE-E8056FEB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B26CCB-ECDF-4C29-8A54-D26FAFE9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DB0286D-0DAE-4932-92B4-319B3E36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29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1CDDE80-9289-4D20-9C89-CB79E097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1BFACD7-4AA5-41FC-9DBF-BD20C534A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6494D8E-DF97-4AE5-92C1-814F32B2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19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EF55D-35E1-4F6E-A6F7-6D9E24108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680F67-BA40-4463-8077-C93E2A4E0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1DF0446-53A8-4E3A-98F0-3B4B850BA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117AF1-99E9-4BA1-BAE9-89FD3074A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E8C847-2B6D-4515-B4B6-9AB2DFA9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8851BE-EA34-43B2-9653-FCA14AC7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94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27D0-FAFC-48E7-9AF7-869812BCF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B4408F1-A365-4746-B48A-454B84AAD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BB11CB-A042-4CB1-B8E5-E2C673B30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B5886F-BF21-40D4-800D-61ACB93A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B4F655-00DA-4C76-996C-877D3CD6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49E15-4075-4971-A5A6-AB20B0A5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B7C0BD3-6DB5-4008-BE8A-5B264312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B467299-61AC-460A-8B15-B21EE72CA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2722F1-F563-4BCB-8A5E-20A898CD2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6181A-2446-4D4E-B52E-362B7C86E4BC}" type="datetimeFigureOut">
              <a:rPr lang="pt-BR" smtClean="0"/>
              <a:t>13/11/2018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AF18D0-7C78-4525-B312-CB2455223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3E2D71-302C-4032-A0F8-74AFE1819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FF9D-1002-4CD1-BAF2-FBF191243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1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7BFD9-AC07-400C-9909-C4EEAD37F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AB8BC3-3921-4D70-BC92-309867CCD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9A01D7E-8C1D-408C-B14F-B19FA9524EB8}"/>
              </a:ext>
            </a:extLst>
          </p:cNvPr>
          <p:cNvGraphicFramePr>
            <a:graphicFrameLocks/>
          </p:cNvGraphicFramePr>
          <p:nvPr/>
        </p:nvGraphicFramePr>
        <p:xfrm>
          <a:off x="2628900" y="1731168"/>
          <a:ext cx="6934200" cy="33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646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Goncalves Case</dc:creator>
  <cp:lastModifiedBy>Thiago Goncalves Case</cp:lastModifiedBy>
  <cp:revision>2</cp:revision>
  <dcterms:created xsi:type="dcterms:W3CDTF">2018-11-13T17:52:29Z</dcterms:created>
  <dcterms:modified xsi:type="dcterms:W3CDTF">2018-11-13T19:20:44Z</dcterms:modified>
</cp:coreProperties>
</file>